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284" r:id="rId5"/>
    <p:sldId id="285" r:id="rId6"/>
    <p:sldId id="289" r:id="rId7"/>
    <p:sldId id="286" r:id="rId8"/>
    <p:sldId id="287" r:id="rId9"/>
    <p:sldId id="288" r:id="rId10"/>
    <p:sldId id="290" r:id="rId11"/>
    <p:sldId id="282" r:id="rId12"/>
    <p:sldId id="291" r:id="rId13"/>
    <p:sldId id="292" r:id="rId14"/>
    <p:sldId id="27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5" autoAdjust="0"/>
    <p:restoredTop sz="95909" autoAdjust="0"/>
  </p:normalViewPr>
  <p:slideViewPr>
    <p:cSldViewPr snapToGrid="0" snapToObjects="1">
      <p:cViewPr varScale="1">
        <p:scale>
          <a:sx n="109" d="100"/>
          <a:sy n="109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資料科學主要透過機器學習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leanring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讓電腦可以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預測或者推論。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2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5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如何擷取好的特徵是在機器學習中很重要的一件事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2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機器學習大補帖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 </a:t>
            </a:r>
            <a:r>
              <a:rPr lang="en-US" dirty="0"/>
              <a:t>f</a:t>
            </a:r>
            <a:r>
              <a:rPr lang="en-TW" dirty="0"/>
              <a:t> 函數呢？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ADA0B-B1FA-454A-A263-64F0528CA088}"/>
              </a:ext>
            </a:extLst>
          </p:cNvPr>
          <p:cNvSpPr/>
          <p:nvPr/>
        </p:nvSpPr>
        <p:spPr>
          <a:xfrm>
            <a:off x="1763335" y="17466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決策樹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B0473-7916-0841-BF10-DFED8D305D1B}"/>
              </a:ext>
            </a:extLst>
          </p:cNvPr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隨機森林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BCBE0-026D-FB4C-9E1F-14217C08B952}"/>
              </a:ext>
            </a:extLst>
          </p:cNvPr>
          <p:cNvSpPr/>
          <p:nvPr/>
        </p:nvSpPr>
        <p:spPr>
          <a:xfrm>
            <a:off x="6096000" y="1931276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KNN </a:t>
            </a:r>
            <a:endParaRPr 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F78CF-E370-C34B-AF0C-699F05CA628C}"/>
              </a:ext>
            </a:extLst>
          </p:cNvPr>
          <p:cNvSpPr/>
          <p:nvPr/>
        </p:nvSpPr>
        <p:spPr>
          <a:xfrm>
            <a:off x="2612360" y="2487590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線性回歸 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06204-9C01-B641-B3A8-D806681464A3}"/>
              </a:ext>
            </a:extLst>
          </p:cNvPr>
          <p:cNvSpPr/>
          <p:nvPr/>
        </p:nvSpPr>
        <p:spPr>
          <a:xfrm>
            <a:off x="7413041" y="26722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樸素貝葉斯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1DA2A-F7D4-BF46-A867-856A5CD278DB}"/>
              </a:ext>
            </a:extLst>
          </p:cNvPr>
          <p:cNvSpPr/>
          <p:nvPr/>
        </p:nvSpPr>
        <p:spPr>
          <a:xfrm>
            <a:off x="4434006" y="19346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邏輯回歸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47E2F-0F31-3F49-9E69-4AB39D5F4178}"/>
              </a:ext>
            </a:extLst>
          </p:cNvPr>
          <p:cNvSpPr/>
          <p:nvPr/>
        </p:nvSpPr>
        <p:spPr>
          <a:xfrm>
            <a:off x="3190403" y="34022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支援向量機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56D85-83D7-4742-BEB9-EDD4CE614991}"/>
              </a:ext>
            </a:extLst>
          </p:cNvPr>
          <p:cNvSpPr/>
          <p:nvPr/>
        </p:nvSpPr>
        <p:spPr>
          <a:xfrm>
            <a:off x="7630538" y="167100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相關向量機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9225F-98F8-7748-A202-255C3B3CB817}"/>
              </a:ext>
            </a:extLst>
          </p:cNvPr>
          <p:cNvSpPr/>
          <p:nvPr/>
        </p:nvSpPr>
        <p:spPr>
          <a:xfrm>
            <a:off x="9152151" y="3429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XGBoost</a:t>
            </a:r>
            <a:endParaRPr lang="en-TW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/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1" i="1" kern="0" smtClea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4000" b="1" kern="0" dirty="0">
                    <a:solidFill>
                      <a:schemeClr val="accent3">
                        <a:lumMod val="10000"/>
                      </a:schemeClr>
                    </a:solidFill>
                  </a:rPr>
                  <a:t> </a:t>
                </a:r>
                <a:endParaRPr lang="en-TW" sz="4000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  <a:blipFill>
                <a:blip r:embed="rId2"/>
                <a:stretch>
                  <a:fillRect l="-6011" b="-267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9E26B6A-F886-1846-B27D-A129DA9D4E04}"/>
              </a:ext>
            </a:extLst>
          </p:cNvPr>
          <p:cNvCxnSpPr>
            <a:cxnSpLocks/>
          </p:cNvCxnSpPr>
          <p:nvPr/>
        </p:nvCxnSpPr>
        <p:spPr>
          <a:xfrm rot="10800000">
            <a:off x="4529232" y="4869915"/>
            <a:ext cx="1121537" cy="342116"/>
          </a:xfrm>
          <a:prstGeom prst="bentConnector3">
            <a:avLst>
              <a:gd name="adj1" fmla="val 742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3EF494-427C-514D-A3DA-76C8E2D53AA7}"/>
              </a:ext>
            </a:extLst>
          </p:cNvPr>
          <p:cNvCxnSpPr>
            <a:cxnSpLocks/>
          </p:cNvCxnSpPr>
          <p:nvPr/>
        </p:nvCxnSpPr>
        <p:spPr>
          <a:xfrm flipV="1">
            <a:off x="6838512" y="4869915"/>
            <a:ext cx="1243943" cy="342116"/>
          </a:xfrm>
          <a:prstGeom prst="bentConnector3">
            <a:avLst>
              <a:gd name="adj1" fmla="val -2069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585EC7-F941-B44F-A1B5-BCD69CE53FBD}"/>
              </a:ext>
            </a:extLst>
          </p:cNvPr>
          <p:cNvSpPr/>
          <p:nvPr/>
        </p:nvSpPr>
        <p:spPr>
          <a:xfrm>
            <a:off x="3236088" y="4554030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輸入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402BBFC-97E0-E343-8DE4-3692534D844D}"/>
              </a:ext>
            </a:extLst>
          </p:cNvPr>
          <p:cNvSpPr/>
          <p:nvPr/>
        </p:nvSpPr>
        <p:spPr>
          <a:xfrm>
            <a:off x="8119699" y="4628888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4A0EC-DDEE-AE4D-ACEC-BF740DD7C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什麼是資料</a:t>
            </a:r>
            <a:r>
              <a:rPr lang="en-US" altLang="zh-TW" dirty="0"/>
              <a:t>?</a:t>
            </a:r>
            <a:endParaRPr lang="zh-TW" alt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83BEF-579C-664E-ADAF-80E423251F19}"/>
              </a:ext>
            </a:extLst>
          </p:cNvPr>
          <p:cNvSpPr/>
          <p:nvPr/>
        </p:nvSpPr>
        <p:spPr>
          <a:xfrm>
            <a:off x="490779" y="1018490"/>
            <a:ext cx="10187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一般來說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資料可分成兩個部分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80008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特徵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Feature):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用來描述每一筆資料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X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標記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(L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abel):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用來表示每一筆資料所對應的輸出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這個輸出樣式可以有不同的狀態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可能是類別或者實數值等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來表示。</a:t>
            </a:r>
            <a:endParaRPr lang="zh-TW" altLang="en-US" sz="24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EB54B-62F6-0F44-A5CD-B44912650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57628"/>
              </p:ext>
            </p:extLst>
          </p:nvPr>
        </p:nvGraphicFramePr>
        <p:xfrm>
          <a:off x="2032000" y="463786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579017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9196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雲量、溫度、濕度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是否下雨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3116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448310F0-2964-9D42-8109-4540199C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317323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02A4E-961B-7343-9F28-908DBD7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機器學習流程</a:t>
            </a:r>
            <a:endParaRPr lang="zh-TW" altLang="en-US" b="0" dirty="0"/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9D50A682-BAAF-8445-A2F8-75A92F699EB7}"/>
              </a:ext>
            </a:extLst>
          </p:cNvPr>
          <p:cNvSpPr>
            <a:spLocks noChangeAspect="1"/>
          </p:cNvSpPr>
          <p:nvPr/>
        </p:nvSpPr>
        <p:spPr>
          <a:xfrm>
            <a:off x="1904881" y="1251192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1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1134C25D-3B12-8D4F-855E-58FE45C381D4}"/>
              </a:ext>
            </a:extLst>
          </p:cNvPr>
          <p:cNvSpPr/>
          <p:nvPr/>
        </p:nvSpPr>
        <p:spPr>
          <a:xfrm>
            <a:off x="2421435" y="1248048"/>
            <a:ext cx="1778607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需求討論</a:t>
            </a:r>
          </a:p>
        </p:txBody>
      </p:sp>
      <p:sp>
        <p:nvSpPr>
          <p:cNvPr id="5" name="椭圆 8">
            <a:extLst>
              <a:ext uri="{FF2B5EF4-FFF2-40B4-BE49-F238E27FC236}">
                <a16:creationId xmlns:a16="http://schemas.microsoft.com/office/drawing/2014/main" id="{2DA6C9B0-E4A7-FA4C-A257-ADE86E86A8BD}"/>
              </a:ext>
            </a:extLst>
          </p:cNvPr>
          <p:cNvSpPr>
            <a:spLocks noChangeAspect="1"/>
          </p:cNvSpPr>
          <p:nvPr/>
        </p:nvSpPr>
        <p:spPr>
          <a:xfrm>
            <a:off x="1904881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2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A285AA78-CDF4-0142-BB51-822BDDE5F2C9}"/>
              </a:ext>
            </a:extLst>
          </p:cNvPr>
          <p:cNvSpPr/>
          <p:nvPr/>
        </p:nvSpPr>
        <p:spPr>
          <a:xfrm>
            <a:off x="2421436" y="197545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資料搜集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椭圆 8">
            <a:extLst>
              <a:ext uri="{FF2B5EF4-FFF2-40B4-BE49-F238E27FC236}">
                <a16:creationId xmlns:a16="http://schemas.microsoft.com/office/drawing/2014/main" id="{08C592E8-5184-2143-A058-73D962F6D16A}"/>
              </a:ext>
            </a:extLst>
          </p:cNvPr>
          <p:cNvSpPr>
            <a:spLocks noChangeAspect="1"/>
          </p:cNvSpPr>
          <p:nvPr/>
        </p:nvSpPr>
        <p:spPr>
          <a:xfrm>
            <a:off x="1904880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3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A519BD44-B20F-DF4F-829C-EB3FFE0B8EC9}"/>
              </a:ext>
            </a:extLst>
          </p:cNvPr>
          <p:cNvSpPr/>
          <p:nvPr/>
        </p:nvSpPr>
        <p:spPr>
          <a:xfrm>
            <a:off x="2421435" y="273743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資料清理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椭圆 8">
            <a:extLst>
              <a:ext uri="{FF2B5EF4-FFF2-40B4-BE49-F238E27FC236}">
                <a16:creationId xmlns:a16="http://schemas.microsoft.com/office/drawing/2014/main" id="{D2589919-8691-6446-8671-9DA8819EBB1B}"/>
              </a:ext>
            </a:extLst>
          </p:cNvPr>
          <p:cNvSpPr>
            <a:spLocks noChangeAspect="1"/>
          </p:cNvSpPr>
          <p:nvPr/>
        </p:nvSpPr>
        <p:spPr>
          <a:xfrm>
            <a:off x="1904879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4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1E0F03A2-5A7F-CA44-9E8F-1F2DDFD68B86}"/>
              </a:ext>
            </a:extLst>
          </p:cNvPr>
          <p:cNvSpPr/>
          <p:nvPr/>
        </p:nvSpPr>
        <p:spPr>
          <a:xfrm>
            <a:off x="2421433" y="3479492"/>
            <a:ext cx="275500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資料視覺化分析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椭圆 8">
            <a:extLst>
              <a:ext uri="{FF2B5EF4-FFF2-40B4-BE49-F238E27FC236}">
                <a16:creationId xmlns:a16="http://schemas.microsoft.com/office/drawing/2014/main" id="{4CAA1B96-7523-C44A-A96A-60D6D861633E}"/>
              </a:ext>
            </a:extLst>
          </p:cNvPr>
          <p:cNvSpPr>
            <a:spLocks noChangeAspect="1"/>
          </p:cNvSpPr>
          <p:nvPr/>
        </p:nvSpPr>
        <p:spPr>
          <a:xfrm>
            <a:off x="6412302" y="1256365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5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0C9FAA52-43C0-814A-ADBE-18526CB01A66}"/>
              </a:ext>
            </a:extLst>
          </p:cNvPr>
          <p:cNvSpPr/>
          <p:nvPr/>
        </p:nvSpPr>
        <p:spPr>
          <a:xfrm>
            <a:off x="6928856" y="1253221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資料正規化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82E7CBB8-4E2D-2740-B4A0-EB11451FE778}"/>
              </a:ext>
            </a:extLst>
          </p:cNvPr>
          <p:cNvSpPr>
            <a:spLocks noChangeAspect="1"/>
          </p:cNvSpPr>
          <p:nvPr/>
        </p:nvSpPr>
        <p:spPr>
          <a:xfrm>
            <a:off x="6412302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6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E66BB026-6E7E-754B-BEC9-CD3E1A988EB6}"/>
              </a:ext>
            </a:extLst>
          </p:cNvPr>
          <p:cNvSpPr/>
          <p:nvPr/>
        </p:nvSpPr>
        <p:spPr>
          <a:xfrm>
            <a:off x="6928856" y="1975456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特徵工程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椭圆 8">
            <a:extLst>
              <a:ext uri="{FF2B5EF4-FFF2-40B4-BE49-F238E27FC236}">
                <a16:creationId xmlns:a16="http://schemas.microsoft.com/office/drawing/2014/main" id="{DD0EAC8F-623C-5C43-95A5-CEB0C7C34F45}"/>
              </a:ext>
            </a:extLst>
          </p:cNvPr>
          <p:cNvSpPr>
            <a:spLocks noChangeAspect="1"/>
          </p:cNvSpPr>
          <p:nvPr/>
        </p:nvSpPr>
        <p:spPr>
          <a:xfrm>
            <a:off x="6412302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7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7" name="矩形 18">
            <a:extLst>
              <a:ext uri="{FF2B5EF4-FFF2-40B4-BE49-F238E27FC236}">
                <a16:creationId xmlns:a16="http://schemas.microsoft.com/office/drawing/2014/main" id="{75540C0E-CFA5-894F-87CD-B6633255DC5E}"/>
              </a:ext>
            </a:extLst>
          </p:cNvPr>
          <p:cNvSpPr/>
          <p:nvPr/>
        </p:nvSpPr>
        <p:spPr>
          <a:xfrm>
            <a:off x="6928856" y="2737436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模型訓練與評估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093DE7D-D216-4844-9240-85C4A2CFA45E}"/>
              </a:ext>
            </a:extLst>
          </p:cNvPr>
          <p:cNvSpPr/>
          <p:nvPr/>
        </p:nvSpPr>
        <p:spPr>
          <a:xfrm>
            <a:off x="604435" y="4944675"/>
            <a:ext cx="10833315" cy="5114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7F364A-51F4-A14F-8AF8-7B62E2A00B36}"/>
              </a:ext>
            </a:extLst>
          </p:cNvPr>
          <p:cNvSpPr/>
          <p:nvPr/>
        </p:nvSpPr>
        <p:spPr>
          <a:xfrm>
            <a:off x="1237525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D33A8B-1D39-034A-8FC8-907C09A843BA}"/>
              </a:ext>
            </a:extLst>
          </p:cNvPr>
          <p:cNvSpPr/>
          <p:nvPr/>
        </p:nvSpPr>
        <p:spPr>
          <a:xfrm>
            <a:off x="3172230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6BC4C0-C1DB-5F44-AAF6-1107D28FD0FA}"/>
              </a:ext>
            </a:extLst>
          </p:cNvPr>
          <p:cNvSpPr/>
          <p:nvPr/>
        </p:nvSpPr>
        <p:spPr>
          <a:xfrm>
            <a:off x="5111054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995ACB-C044-D343-87EE-913791C10B05}"/>
              </a:ext>
            </a:extLst>
          </p:cNvPr>
          <p:cNvSpPr/>
          <p:nvPr/>
        </p:nvSpPr>
        <p:spPr>
          <a:xfrm>
            <a:off x="7049878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84630A-0322-3541-A2DB-BC7587EF3DBA}"/>
              </a:ext>
            </a:extLst>
          </p:cNvPr>
          <p:cNvSpPr/>
          <p:nvPr/>
        </p:nvSpPr>
        <p:spPr>
          <a:xfrm>
            <a:off x="8988702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18">
            <a:extLst>
              <a:ext uri="{FF2B5EF4-FFF2-40B4-BE49-F238E27FC236}">
                <a16:creationId xmlns:a16="http://schemas.microsoft.com/office/drawing/2014/main" id="{1BDD7440-9F01-2949-ADD0-B42DA739EABA}"/>
              </a:ext>
            </a:extLst>
          </p:cNvPr>
          <p:cNvSpPr/>
          <p:nvPr/>
        </p:nvSpPr>
        <p:spPr>
          <a:xfrm>
            <a:off x="1477583" y="4979263"/>
            <a:ext cx="1131827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定義問題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18">
            <a:extLst>
              <a:ext uri="{FF2B5EF4-FFF2-40B4-BE49-F238E27FC236}">
                <a16:creationId xmlns:a16="http://schemas.microsoft.com/office/drawing/2014/main" id="{FD0B6ECB-A2D1-DF4B-8815-6F1246A565A5}"/>
              </a:ext>
            </a:extLst>
          </p:cNvPr>
          <p:cNvSpPr/>
          <p:nvPr/>
        </p:nvSpPr>
        <p:spPr>
          <a:xfrm>
            <a:off x="3407991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資料搜集與清理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18">
            <a:extLst>
              <a:ext uri="{FF2B5EF4-FFF2-40B4-BE49-F238E27FC236}">
                <a16:creationId xmlns:a16="http://schemas.microsoft.com/office/drawing/2014/main" id="{C09836A4-433D-DA4F-81AB-9086F5C10552}"/>
              </a:ext>
            </a:extLst>
          </p:cNvPr>
          <p:cNvSpPr/>
          <p:nvPr/>
        </p:nvSpPr>
        <p:spPr>
          <a:xfrm>
            <a:off x="5314809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選擇與建立模型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18">
            <a:extLst>
              <a:ext uri="{FF2B5EF4-FFF2-40B4-BE49-F238E27FC236}">
                <a16:creationId xmlns:a16="http://schemas.microsoft.com/office/drawing/2014/main" id="{23F937A6-7BCF-FC48-9B0C-B28D589214F0}"/>
              </a:ext>
            </a:extLst>
          </p:cNvPr>
          <p:cNvSpPr/>
          <p:nvPr/>
        </p:nvSpPr>
        <p:spPr>
          <a:xfrm>
            <a:off x="7271503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分析結果</a:t>
            </a:r>
            <a:b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修正模型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18">
            <a:extLst>
              <a:ext uri="{FF2B5EF4-FFF2-40B4-BE49-F238E27FC236}">
                <a16:creationId xmlns:a16="http://schemas.microsoft.com/office/drawing/2014/main" id="{5C4EBD0C-600E-FA4B-9BEC-E1A59B3437D4}"/>
              </a:ext>
            </a:extLst>
          </p:cNvPr>
          <p:cNvSpPr/>
          <p:nvPr/>
        </p:nvSpPr>
        <p:spPr>
          <a:xfrm>
            <a:off x="9187636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最終模型輸出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椭圆 8">
            <a:extLst>
              <a:ext uri="{FF2B5EF4-FFF2-40B4-BE49-F238E27FC236}">
                <a16:creationId xmlns:a16="http://schemas.microsoft.com/office/drawing/2014/main" id="{16F14DFC-2B2B-7442-9F00-8644F702FF36}"/>
              </a:ext>
            </a:extLst>
          </p:cNvPr>
          <p:cNvSpPr>
            <a:spLocks noChangeAspect="1"/>
          </p:cNvSpPr>
          <p:nvPr/>
        </p:nvSpPr>
        <p:spPr>
          <a:xfrm>
            <a:off x="6412302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8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1" name="矩形 18">
            <a:extLst>
              <a:ext uri="{FF2B5EF4-FFF2-40B4-BE49-F238E27FC236}">
                <a16:creationId xmlns:a16="http://schemas.microsoft.com/office/drawing/2014/main" id="{31896662-9DF5-094A-9944-D6B7EE83E66E}"/>
              </a:ext>
            </a:extLst>
          </p:cNvPr>
          <p:cNvSpPr/>
          <p:nvPr/>
        </p:nvSpPr>
        <p:spPr>
          <a:xfrm>
            <a:off x="6928856" y="3479492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整合模型與部署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078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A1DFB0-38F0-2449-8D4F-AB60AFBA955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3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5" name="Google Shape;361;p65">
            <a:extLst>
              <a:ext uri="{FF2B5EF4-FFF2-40B4-BE49-F238E27FC236}">
                <a16:creationId xmlns:a16="http://schemas.microsoft.com/office/drawing/2014/main" id="{CC8EC9C1-AFD4-E545-A27B-956A70458BCA}"/>
              </a:ext>
            </a:extLst>
          </p:cNvPr>
          <p:cNvSpPr txBox="1"/>
          <p:nvPr/>
        </p:nvSpPr>
        <p:spPr>
          <a:xfrm>
            <a:off x="2935949" y="5172750"/>
            <a:ext cx="6470697" cy="5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alt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機器學習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無所不在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0;p65">
            <a:extLst>
              <a:ext uri="{FF2B5EF4-FFF2-40B4-BE49-F238E27FC236}">
                <a16:creationId xmlns:a16="http://schemas.microsoft.com/office/drawing/2014/main" id="{C17BB1BF-20B9-C54F-9DB7-BF724611119F}"/>
              </a:ext>
            </a:extLst>
          </p:cNvPr>
          <p:cNvSpPr txBox="1"/>
          <p:nvPr/>
        </p:nvSpPr>
        <p:spPr>
          <a:xfrm>
            <a:off x="1544550" y="1799187"/>
            <a:ext cx="91029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『 </a:t>
            </a:r>
            <a:r>
              <a:rPr lang="zh-TW" altLang="en-US" sz="32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機器學習是一種學習的演算法，是一種從一大群資料中去學習找出解決問題的方法。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』</a:t>
            </a:r>
            <a:endParaRPr sz="32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E7922-1B1F-7041-9F8D-C7C45C4BE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人工智慧的範疇</a:t>
            </a:r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70DB4D6F-DF7C-1740-8479-42F40CEC4E8C}"/>
              </a:ext>
            </a:extLst>
          </p:cNvPr>
          <p:cNvSpPr>
            <a:spLocks noChangeAspect="1"/>
          </p:cNvSpPr>
          <p:nvPr/>
        </p:nvSpPr>
        <p:spPr>
          <a:xfrm>
            <a:off x="4798077" y="2674032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Artifical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Intelligence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4FBD6-0877-E142-932D-39F6A66623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958077" y="3754032"/>
            <a:ext cx="1044078" cy="4036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>
            <a:extLst>
              <a:ext uri="{FF2B5EF4-FFF2-40B4-BE49-F238E27FC236}">
                <a16:creationId xmlns:a16="http://schemas.microsoft.com/office/drawing/2014/main" id="{0FC46931-E259-FF46-B108-4E56BF0938EA}"/>
              </a:ext>
            </a:extLst>
          </p:cNvPr>
          <p:cNvSpPr/>
          <p:nvPr/>
        </p:nvSpPr>
        <p:spPr>
          <a:xfrm>
            <a:off x="8002155" y="3698027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機器學習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F1A4FD-69F9-A246-B41F-733C4A3AF4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19089" y="2923063"/>
            <a:ext cx="1113101" cy="5092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9">
            <a:extLst>
              <a:ext uri="{FF2B5EF4-FFF2-40B4-BE49-F238E27FC236}">
                <a16:creationId xmlns:a16="http://schemas.microsoft.com/office/drawing/2014/main" id="{D84FD29E-96FD-624C-BAC0-780DB9ADA0BF}"/>
              </a:ext>
            </a:extLst>
          </p:cNvPr>
          <p:cNvSpPr/>
          <p:nvPr/>
        </p:nvSpPr>
        <p:spPr>
          <a:xfrm>
            <a:off x="7932190" y="2463431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6951C-D733-2D42-AA46-685D91B0597A}"/>
              </a:ext>
            </a:extLst>
          </p:cNvPr>
          <p:cNvCxnSpPr>
            <a:cxnSpLocks/>
          </p:cNvCxnSpPr>
          <p:nvPr/>
        </p:nvCxnSpPr>
        <p:spPr>
          <a:xfrm flipV="1">
            <a:off x="6537266" y="2082145"/>
            <a:ext cx="876780" cy="848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9">
            <a:extLst>
              <a:ext uri="{FF2B5EF4-FFF2-40B4-BE49-F238E27FC236}">
                <a16:creationId xmlns:a16="http://schemas.microsoft.com/office/drawing/2014/main" id="{083DD1E3-8AAB-FE4A-B2F7-58E3FE468C51}"/>
              </a:ext>
            </a:extLst>
          </p:cNvPr>
          <p:cNvSpPr/>
          <p:nvPr/>
        </p:nvSpPr>
        <p:spPr>
          <a:xfrm>
            <a:off x="7244754" y="1357282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電腦視覺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209E-13DC-A343-86CD-DAA313B008BE}"/>
              </a:ext>
            </a:extLst>
          </p:cNvPr>
          <p:cNvCxnSpPr>
            <a:cxnSpLocks/>
            <a:stCxn id="4" idx="0"/>
            <a:endCxn id="22" idx="4"/>
          </p:cNvCxnSpPr>
          <p:nvPr/>
        </p:nvCxnSpPr>
        <p:spPr>
          <a:xfrm flipV="1">
            <a:off x="5878077" y="1962568"/>
            <a:ext cx="6275" cy="7114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9">
            <a:extLst>
              <a:ext uri="{FF2B5EF4-FFF2-40B4-BE49-F238E27FC236}">
                <a16:creationId xmlns:a16="http://schemas.microsoft.com/office/drawing/2014/main" id="{589923D2-B391-504D-9A3E-BF3F2163B438}"/>
              </a:ext>
            </a:extLst>
          </p:cNvPr>
          <p:cNvSpPr/>
          <p:nvPr/>
        </p:nvSpPr>
        <p:spPr>
          <a:xfrm>
            <a:off x="4949614" y="104330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音訊處理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FC07F7-7FBE-884A-94B5-1F30DD11A685}"/>
              </a:ext>
            </a:extLst>
          </p:cNvPr>
          <p:cNvCxnSpPr>
            <a:cxnSpLocks/>
          </p:cNvCxnSpPr>
          <p:nvPr/>
        </p:nvCxnSpPr>
        <p:spPr>
          <a:xfrm flipH="1" flipV="1">
            <a:off x="4534132" y="1998612"/>
            <a:ext cx="657673" cy="9101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9">
            <a:extLst>
              <a:ext uri="{FF2B5EF4-FFF2-40B4-BE49-F238E27FC236}">
                <a16:creationId xmlns:a16="http://schemas.microsoft.com/office/drawing/2014/main" id="{73EFAEAE-41FD-4143-9D9C-AF66E26011B4}"/>
              </a:ext>
            </a:extLst>
          </p:cNvPr>
          <p:cNvSpPr/>
          <p:nvPr/>
        </p:nvSpPr>
        <p:spPr>
          <a:xfrm>
            <a:off x="2821067" y="1279253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自然語言處理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761A7F-3F90-E746-B3F4-353409387F81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4015988" y="2861206"/>
            <a:ext cx="911830" cy="4995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9">
            <a:extLst>
              <a:ext uri="{FF2B5EF4-FFF2-40B4-BE49-F238E27FC236}">
                <a16:creationId xmlns:a16="http://schemas.microsoft.com/office/drawing/2014/main" id="{A8CCDE35-D681-8C45-A8F6-5744495EC1D3}"/>
              </a:ext>
            </a:extLst>
          </p:cNvPr>
          <p:cNvSpPr/>
          <p:nvPr/>
        </p:nvSpPr>
        <p:spPr>
          <a:xfrm>
            <a:off x="2146513" y="24015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專家系統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27EA9-061F-0847-8C25-124038B0684E}"/>
              </a:ext>
            </a:extLst>
          </p:cNvPr>
          <p:cNvCxnSpPr>
            <a:cxnSpLocks/>
            <a:stCxn id="4" idx="2"/>
            <a:endCxn id="36" idx="6"/>
          </p:cNvCxnSpPr>
          <p:nvPr/>
        </p:nvCxnSpPr>
        <p:spPr>
          <a:xfrm flipH="1">
            <a:off x="4034402" y="3754032"/>
            <a:ext cx="763675" cy="30188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9">
            <a:extLst>
              <a:ext uri="{FF2B5EF4-FFF2-40B4-BE49-F238E27FC236}">
                <a16:creationId xmlns:a16="http://schemas.microsoft.com/office/drawing/2014/main" id="{F3DB4071-8B61-9845-AD4F-EC8B3406FAFA}"/>
              </a:ext>
            </a:extLst>
          </p:cNvPr>
          <p:cNvSpPr/>
          <p:nvPr/>
        </p:nvSpPr>
        <p:spPr>
          <a:xfrm>
            <a:off x="2164927" y="3596280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決策系統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4E66A7-320B-6C40-AF3A-CD0CD4002F61}"/>
              </a:ext>
            </a:extLst>
          </p:cNvPr>
          <p:cNvCxnSpPr>
            <a:cxnSpLocks/>
            <a:stCxn id="4" idx="3"/>
            <a:endCxn id="40" idx="6"/>
          </p:cNvCxnSpPr>
          <p:nvPr/>
        </p:nvCxnSpPr>
        <p:spPr>
          <a:xfrm flipH="1">
            <a:off x="4585244" y="4517707"/>
            <a:ext cx="529158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9">
            <a:extLst>
              <a:ext uri="{FF2B5EF4-FFF2-40B4-BE49-F238E27FC236}">
                <a16:creationId xmlns:a16="http://schemas.microsoft.com/office/drawing/2014/main" id="{962651CE-0441-D842-8748-9E8ED55B33A1}"/>
              </a:ext>
            </a:extLst>
          </p:cNvPr>
          <p:cNvSpPr/>
          <p:nvPr/>
        </p:nvSpPr>
        <p:spPr>
          <a:xfrm>
            <a:off x="2715769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推薦系統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1CC59-6CD4-4045-9C7E-B5A13A9DE6DF}"/>
              </a:ext>
            </a:extLst>
          </p:cNvPr>
          <p:cNvCxnSpPr>
            <a:cxnSpLocks/>
            <a:stCxn id="4" idx="5"/>
            <a:endCxn id="43" idx="2"/>
          </p:cNvCxnSpPr>
          <p:nvPr/>
        </p:nvCxnSpPr>
        <p:spPr>
          <a:xfrm>
            <a:off x="6641752" y="4517707"/>
            <a:ext cx="603003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9">
            <a:extLst>
              <a:ext uri="{FF2B5EF4-FFF2-40B4-BE49-F238E27FC236}">
                <a16:creationId xmlns:a16="http://schemas.microsoft.com/office/drawing/2014/main" id="{A9642AC6-09E5-AC4F-812C-85F65C87E962}"/>
              </a:ext>
            </a:extLst>
          </p:cNvPr>
          <p:cNvSpPr/>
          <p:nvPr/>
        </p:nvSpPr>
        <p:spPr>
          <a:xfrm>
            <a:off x="7244755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深度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學習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AD1AD-7884-A540-AAC6-0A3B8C8B3EFE}"/>
              </a:ext>
            </a:extLst>
          </p:cNvPr>
          <p:cNvCxnSpPr>
            <a:cxnSpLocks/>
            <a:stCxn id="4" idx="4"/>
            <a:endCxn id="47" idx="0"/>
          </p:cNvCxnSpPr>
          <p:nvPr/>
        </p:nvCxnSpPr>
        <p:spPr>
          <a:xfrm>
            <a:off x="5878077" y="4834032"/>
            <a:ext cx="6275" cy="4448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9">
            <a:extLst>
              <a:ext uri="{FF2B5EF4-FFF2-40B4-BE49-F238E27FC236}">
                <a16:creationId xmlns:a16="http://schemas.microsoft.com/office/drawing/2014/main" id="{298486C2-C123-8049-9D26-FE481EFD7166}"/>
              </a:ext>
            </a:extLst>
          </p:cNvPr>
          <p:cNvSpPr/>
          <p:nvPr/>
        </p:nvSpPr>
        <p:spPr>
          <a:xfrm>
            <a:off x="4949614" y="5278839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對話系統</a:t>
            </a:r>
          </a:p>
        </p:txBody>
      </p:sp>
    </p:spTree>
    <p:extLst>
      <p:ext uri="{BB962C8B-B14F-4D97-AF65-F5344CB8AC3E}">
        <p14:creationId xmlns:p14="http://schemas.microsoft.com/office/powerpoint/2010/main" val="19218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45CBE-B7EC-3749-9888-394A4C7A0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什麼是人工智慧?</a:t>
            </a:r>
          </a:p>
        </p:txBody>
      </p:sp>
      <p:sp>
        <p:nvSpPr>
          <p:cNvPr id="3" name="椭圆 7">
            <a:extLst>
              <a:ext uri="{FF2B5EF4-FFF2-40B4-BE49-F238E27FC236}">
                <a16:creationId xmlns:a16="http://schemas.microsoft.com/office/drawing/2014/main" id="{2471D422-16B3-8240-9D50-F27982BFBF2E}"/>
              </a:ext>
            </a:extLst>
          </p:cNvPr>
          <p:cNvSpPr>
            <a:spLocks noChangeAspect="1"/>
          </p:cNvSpPr>
          <p:nvPr/>
        </p:nvSpPr>
        <p:spPr>
          <a:xfrm>
            <a:off x="3345196" y="1068751"/>
            <a:ext cx="5016483" cy="50164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F7C75-7125-764D-8C14-2D5F79B1004E}"/>
              </a:ext>
            </a:extLst>
          </p:cNvPr>
          <p:cNvSpPr/>
          <p:nvPr/>
        </p:nvSpPr>
        <p:spPr>
          <a:xfrm>
            <a:off x="4598190" y="1537454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Artificial Intelligence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B61BE55C-A271-C941-8C03-57DFC4DB2C3D}"/>
              </a:ext>
            </a:extLst>
          </p:cNvPr>
          <p:cNvSpPr>
            <a:spLocks noChangeAspect="1"/>
          </p:cNvSpPr>
          <p:nvPr/>
        </p:nvSpPr>
        <p:spPr>
          <a:xfrm>
            <a:off x="3787155" y="1950212"/>
            <a:ext cx="4132564" cy="41325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3F3D-B4DE-4340-8036-3FF00DB88063}"/>
              </a:ext>
            </a:extLst>
          </p:cNvPr>
          <p:cNvSpPr/>
          <p:nvPr/>
        </p:nvSpPr>
        <p:spPr>
          <a:xfrm>
            <a:off x="4760509" y="2375489"/>
            <a:ext cx="21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Machine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椭圆 7">
            <a:extLst>
              <a:ext uri="{FF2B5EF4-FFF2-40B4-BE49-F238E27FC236}">
                <a16:creationId xmlns:a16="http://schemas.microsoft.com/office/drawing/2014/main" id="{6D9BFB3A-0E24-8043-A329-2C628F4BB036}"/>
              </a:ext>
            </a:extLst>
          </p:cNvPr>
          <p:cNvSpPr>
            <a:spLocks noChangeAspect="1"/>
          </p:cNvSpPr>
          <p:nvPr/>
        </p:nvSpPr>
        <p:spPr>
          <a:xfrm>
            <a:off x="4347364" y="3070630"/>
            <a:ext cx="3012146" cy="3012146"/>
          </a:xfrm>
          <a:prstGeom prst="ellipse">
            <a:avLst/>
          </a:prstGeom>
          <a:solidFill>
            <a:srgbClr val="FFC8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CF83-6885-8B45-9764-9EA9C5FA277A}"/>
              </a:ext>
            </a:extLst>
          </p:cNvPr>
          <p:cNvSpPr/>
          <p:nvPr/>
        </p:nvSpPr>
        <p:spPr>
          <a:xfrm>
            <a:off x="4937065" y="3576992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Deep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椭圆 7">
            <a:extLst>
              <a:ext uri="{FF2B5EF4-FFF2-40B4-BE49-F238E27FC236}">
                <a16:creationId xmlns:a16="http://schemas.microsoft.com/office/drawing/2014/main" id="{650F4203-7F43-D045-9180-47546A0CF8BA}"/>
              </a:ext>
            </a:extLst>
          </p:cNvPr>
          <p:cNvSpPr>
            <a:spLocks noChangeAspect="1"/>
          </p:cNvSpPr>
          <p:nvPr/>
        </p:nvSpPr>
        <p:spPr>
          <a:xfrm>
            <a:off x="4854209" y="4085549"/>
            <a:ext cx="1998456" cy="1998456"/>
          </a:xfrm>
          <a:prstGeom prst="ellipse">
            <a:avLst/>
          </a:prstGeom>
          <a:solidFill>
            <a:srgbClr val="FFEA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D2906-FB2D-0B48-83EE-005F66AC0A9F}"/>
              </a:ext>
            </a:extLst>
          </p:cNvPr>
          <p:cNvSpPr/>
          <p:nvPr/>
        </p:nvSpPr>
        <p:spPr>
          <a:xfrm>
            <a:off x="5342088" y="4392037"/>
            <a:ext cx="1039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Feature</a:t>
            </a:r>
          </a:p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?</a:t>
            </a:r>
            <a:endParaRPr lang="zh-CN" altLang="en-US" dirty="0">
              <a:solidFill>
                <a:srgbClr val="00206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752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B61FE-33C9-6F4D-BEC9-F9AB3255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資料科學 </a:t>
            </a:r>
            <a:r>
              <a:rPr lang="en-TW" b="0" dirty="0"/>
              <a:t>✕</a:t>
            </a:r>
            <a:r>
              <a:rPr lang="zh-TW" altLang="en-US" dirty="0"/>
              <a:t> 三劍客</a:t>
            </a:r>
            <a:endParaRPr lang="en-TW" dirty="0"/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110FC502-7654-294F-B076-87B7B641C035}"/>
              </a:ext>
            </a:extLst>
          </p:cNvPr>
          <p:cNvSpPr>
            <a:spLocks noChangeAspect="1"/>
          </p:cNvSpPr>
          <p:nvPr/>
        </p:nvSpPr>
        <p:spPr>
          <a:xfrm>
            <a:off x="5399867" y="1497562"/>
            <a:ext cx="2520000" cy="252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D799A132-516A-944C-A77C-545898850814}"/>
              </a:ext>
            </a:extLst>
          </p:cNvPr>
          <p:cNvSpPr>
            <a:spLocks noChangeAspect="1"/>
          </p:cNvSpPr>
          <p:nvPr/>
        </p:nvSpPr>
        <p:spPr>
          <a:xfrm>
            <a:off x="3877467" y="1445593"/>
            <a:ext cx="2520000" cy="25200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8DA7CEC7-A9E2-0649-9A55-42220C8E0D84}"/>
              </a:ext>
            </a:extLst>
          </p:cNvPr>
          <p:cNvSpPr>
            <a:spLocks noChangeAspect="1"/>
          </p:cNvSpPr>
          <p:nvPr/>
        </p:nvSpPr>
        <p:spPr>
          <a:xfrm>
            <a:off x="4638667" y="2705593"/>
            <a:ext cx="2520000" cy="2520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F74D5-BEF5-FA4E-8963-084896205E4A}"/>
              </a:ext>
            </a:extLst>
          </p:cNvPr>
          <p:cNvSpPr/>
          <p:nvPr/>
        </p:nvSpPr>
        <p:spPr>
          <a:xfrm>
            <a:off x="4153425" y="2341532"/>
            <a:ext cx="1365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Computer 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134F-E9D8-044E-BDBE-8BA7D2A4C012}"/>
              </a:ext>
            </a:extLst>
          </p:cNvPr>
          <p:cNvSpPr/>
          <p:nvPr/>
        </p:nvSpPr>
        <p:spPr>
          <a:xfrm>
            <a:off x="6475788" y="2354427"/>
            <a:ext cx="122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Math and</a:t>
            </a:r>
          </a:p>
          <a:p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Statistics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E82D4-A1B0-8D41-8537-06AA727E7C5D}"/>
              </a:ext>
            </a:extLst>
          </p:cNvPr>
          <p:cNvSpPr/>
          <p:nvPr/>
        </p:nvSpPr>
        <p:spPr>
          <a:xfrm>
            <a:off x="4979377" y="406757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Domain Expert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F614-2AB9-7E4B-8A58-EE43889F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9" y="1811556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B6454-8E55-A24B-A02F-BEF0A980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42" y="4518077"/>
            <a:ext cx="54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853C4-A848-3D46-90E9-C100C784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67" y="1811556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967E0-96AC-E545-9987-550AA6120C67}"/>
              </a:ext>
            </a:extLst>
          </p:cNvPr>
          <p:cNvSpPr/>
          <p:nvPr/>
        </p:nvSpPr>
        <p:spPr>
          <a:xfrm>
            <a:off x="5568539" y="2159535"/>
            <a:ext cx="734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71A002-B8DB-6A4C-BFB5-C322A52D1DA0}"/>
              </a:ext>
            </a:extLst>
          </p:cNvPr>
          <p:cNvSpPr/>
          <p:nvPr/>
        </p:nvSpPr>
        <p:spPr>
          <a:xfrm>
            <a:off x="6167442" y="3344271"/>
            <a:ext cx="8451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5D196-A529-2040-AAA9-ED6201EDDF5A}"/>
              </a:ext>
            </a:extLst>
          </p:cNvPr>
          <p:cNvSpPr/>
          <p:nvPr/>
        </p:nvSpPr>
        <p:spPr>
          <a:xfrm>
            <a:off x="4776355" y="3315187"/>
            <a:ext cx="1016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8F528-96AF-7D4A-AB1B-131016E8C087}"/>
              </a:ext>
            </a:extLst>
          </p:cNvPr>
          <p:cNvSpPr/>
          <p:nvPr/>
        </p:nvSpPr>
        <p:spPr>
          <a:xfrm>
            <a:off x="5453988" y="2791967"/>
            <a:ext cx="891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sz="1400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16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從人類學習到機器學習</a:t>
            </a:r>
            <a:endParaRPr lang="zh-TW" altLang="en-US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6BF65-01C6-454D-B56A-6B7991C1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6" y="3799135"/>
            <a:ext cx="1911085" cy="1911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383B-ECD1-0845-807F-7D2C07E7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5" y="3946832"/>
            <a:ext cx="2334660" cy="155021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79B6C-2091-224D-805B-653FB908EB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30385" y="4315975"/>
            <a:ext cx="1266310" cy="405964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A72C444-F402-1E4F-B34F-6791FF92B3AB}"/>
              </a:ext>
            </a:extLst>
          </p:cNvPr>
          <p:cNvCxnSpPr>
            <a:cxnSpLocks/>
          </p:cNvCxnSpPr>
          <p:nvPr/>
        </p:nvCxnSpPr>
        <p:spPr>
          <a:xfrm>
            <a:off x="7138336" y="4721939"/>
            <a:ext cx="1257166" cy="369143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1F7CCE-8870-AE41-AD2C-FC17DA4561DC}"/>
              </a:ext>
            </a:extLst>
          </p:cNvPr>
          <p:cNvSpPr/>
          <p:nvPr/>
        </p:nvSpPr>
        <p:spPr>
          <a:xfrm>
            <a:off x="8515567" y="4148713"/>
            <a:ext cx="900551" cy="405965"/>
          </a:xfrm>
          <a:prstGeom prst="roundRect">
            <a:avLst/>
          </a:prstGeom>
          <a:solidFill>
            <a:srgbClr val="7030A0"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BA8-B0AD-0C46-9A8F-15D9F4E03A4F}"/>
              </a:ext>
            </a:extLst>
          </p:cNvPr>
          <p:cNvSpPr/>
          <p:nvPr/>
        </p:nvSpPr>
        <p:spPr>
          <a:xfrm>
            <a:off x="8604204" y="419780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chemeClr val="bg1"/>
                </a:solidFill>
                <a:cs typeface="Arial"/>
                <a:sym typeface="Arial"/>
              </a:rPr>
              <a:t>大箱子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B57B2-BF33-7548-BE71-2F5146C7B6F7}"/>
              </a:ext>
            </a:extLst>
          </p:cNvPr>
          <p:cNvSpPr/>
          <p:nvPr/>
        </p:nvSpPr>
        <p:spPr>
          <a:xfrm>
            <a:off x="8515567" y="4863588"/>
            <a:ext cx="900551" cy="405965"/>
          </a:xfrm>
          <a:prstGeom prst="roundRect">
            <a:avLst/>
          </a:prstGeom>
          <a:solidFill>
            <a:schemeClr val="accent5">
              <a:lumMod val="75000"/>
              <a:alpha val="5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6D8EE-BDE5-8F40-BE6C-B7B0CE46A404}"/>
              </a:ext>
            </a:extLst>
          </p:cNvPr>
          <p:cNvSpPr/>
          <p:nvPr/>
        </p:nvSpPr>
        <p:spPr>
          <a:xfrm>
            <a:off x="8597691" y="4912683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chemeClr val="bg1"/>
                </a:solidFill>
                <a:cs typeface="Arial"/>
                <a:sym typeface="Arial"/>
              </a:rPr>
              <a:t>小箱子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F8C65C4-B926-BB43-BD3D-FCDD09DB8368}"/>
              </a:ext>
            </a:extLst>
          </p:cNvPr>
          <p:cNvSpPr txBox="1">
            <a:spLocks/>
          </p:cNvSpPr>
          <p:nvPr/>
        </p:nvSpPr>
        <p:spPr>
          <a:xfrm>
            <a:off x="490677" y="1126374"/>
            <a:ext cx="1032017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機器可以根據資料學習如何將輸入與輸出資料產生關聯，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機器學習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是一種學習的演算法，是一種從資料中去學習並找出解決方法。其應用包括搜尋引擎、大數據分析等。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96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43A8B-7CEB-C64D-955B-EB26C1CC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TW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42FDE85-29EF-744B-B85C-E2E82C65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96" y="1468120"/>
            <a:ext cx="7165407" cy="4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3EF0-1FB7-B349-8272-2CF63A7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機器學習模型</a:t>
            </a:r>
            <a:endParaRPr lang="zh-TW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/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zh-CN" altLang="en-US" sz="2400" b="1" kern="0" dirty="0">
                    <a:solidFill>
                      <a:schemeClr val="bg1"/>
                    </a:solidFill>
                  </a:rPr>
                  <a:t>訓練一個模型</a:t>
                </a:r>
                <a:r>
                  <a:rPr lang="zh-TW" altLang="en-US" sz="2400" b="1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 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8">
            <a:extLst>
              <a:ext uri="{FF2B5EF4-FFF2-40B4-BE49-F238E27FC236}">
                <a16:creationId xmlns:a16="http://schemas.microsoft.com/office/drawing/2014/main" id="{33D62E59-7F5F-AB4F-B8DB-49D665247970}"/>
              </a:ext>
            </a:extLst>
          </p:cNvPr>
          <p:cNvSpPr txBox="1"/>
          <p:nvPr/>
        </p:nvSpPr>
        <p:spPr>
          <a:xfrm>
            <a:off x="5650766" y="3321652"/>
            <a:ext cx="4906760" cy="107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機器學習就是利用歷史資料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(Data)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找出一個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函數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CCE024-A121-A947-9134-1782A4F4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0907" y="2026053"/>
            <a:ext cx="1772111" cy="20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509</Words>
  <Application>Microsoft Macintosh PowerPoint</Application>
  <PresentationFormat>Widescreen</PresentationFormat>
  <Paragraphs>106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等线</vt:lpstr>
      <vt:lpstr>微软雅黑</vt:lpstr>
      <vt:lpstr>Segoe UI Light</vt:lpstr>
      <vt:lpstr>Arial</vt:lpstr>
      <vt:lpstr>Arial</vt:lpstr>
      <vt:lpstr>Arial Rounded MT Bold</vt:lpstr>
      <vt:lpstr>Calibri</vt:lpstr>
      <vt:lpstr>Cambria Math</vt:lpstr>
      <vt:lpstr>Century Gothic</vt:lpstr>
      <vt:lpstr>Hack Nerd Font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109</cp:revision>
  <dcterms:created xsi:type="dcterms:W3CDTF">2015-08-18T02:51:41Z</dcterms:created>
  <dcterms:modified xsi:type="dcterms:W3CDTF">2020-09-07T06:12:59Z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